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</p:sldIdLst>
  <p:sldSz cy="5143500" cx="9144000"/>
  <p:notesSz cx="6858000" cy="9144000"/>
  <p:embeddedFontLst>
    <p:embeddedFont>
      <p:font typeface="Pacifico"/>
      <p:regular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acifico-regular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e2b1023f4a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e2b1023f4a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e2b1023f4a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e2b1023f4a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ec5e4e0b8b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ec5e4e0b8b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e2b1023f4a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e2b1023f4a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ec5e4e0b8b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ec5e4e0b8b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e2b1023f4a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e2b1023f4a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ec5e4e0b8b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ec5e4e0b8b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ec5e4e0b8b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ec5e4e0b8b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ec5e4e0b8b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ec5e4e0b8b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e2b1023f4a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e2b1023f4a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e2b1023f4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e2b1023f4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ec5e4e0b8b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ec5e4e0b8b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e2b1023f4a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e2b1023f4a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ec5e4e0b8b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ec5e4e0b8b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e2b1023f4a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e2b1023f4a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ec5e4e0b8b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ec5e4e0b8b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e2b1023f4a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e2b1023f4a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ec5e4e0b8b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ec5e4e0b8b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e2b1023f4a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e2b1023f4a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ec5e4e0b8b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ec5e4e0b8b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e2b1023f4a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e2b1023f4a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ec5e4e0b8b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ec5e4e0b8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ec5e4e0b8b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ec5e4e0b8b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e2b1023f4a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e2b1023f4a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ec5e4e0b8b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ec5e4e0b8b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e2b1023f4a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e2b1023f4a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e2b1023f4a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e2b1023f4a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e2b1023f4a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e2b1023f4a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ec5e4e0b8b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ec5e4e0b8b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e2b1023f4a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e2b1023f4a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ec5e4e0b8b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ec5e4e0b8b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ec5e4e0b8b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ec5e4e0b8b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ec5e4e0b8b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ec5e4e0b8b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med">
        <p14:flip dir="l"/>
      </p:transition>
    </mc:Choice>
    <mc:Fallback>
      <p:transition spd="med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1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.png"/><Relationship Id="rId4" Type="http://schemas.openxmlformats.org/officeDocument/2006/relationships/image" Target="../media/image8.png"/><Relationship Id="rId5" Type="http://schemas.openxmlformats.org/officeDocument/2006/relationships/image" Target="../media/image10.png"/><Relationship Id="rId6" Type="http://schemas.openxmlformats.org/officeDocument/2006/relationships/image" Target="../media/image1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.png"/><Relationship Id="rId4" Type="http://schemas.openxmlformats.org/officeDocument/2006/relationships/image" Target="../media/image9.png"/><Relationship Id="rId5" Type="http://schemas.openxmlformats.org/officeDocument/2006/relationships/image" Target="../media/image6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.png"/><Relationship Id="rId4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11.jpg"/><Relationship Id="rId5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" type="subTitle"/>
          </p:nvPr>
        </p:nvSpPr>
        <p:spPr>
          <a:xfrm>
            <a:off x="311700" y="35035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Otterweekend 2026</a:t>
            </a:r>
            <a:endParaRPr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639975" y="1873533"/>
            <a:ext cx="7864052" cy="139643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gradFill>
                  <a:gsLst>
                    <a:gs pos="0">
                      <a:srgbClr val="FF00FF"/>
                    </a:gs>
                    <a:gs pos="100000">
                      <a:schemeClr val="lt1"/>
                    </a:gs>
                  </a:gsLst>
                  <a:lin ang="16200038" scaled="0"/>
                </a:gradFill>
                <a:latin typeface="Pacifico"/>
              </a:rPr>
              <a:t>De Giethoorn Quiz</a:t>
            </a:r>
          </a:p>
        </p:txBody>
      </p:sp>
      <p:pic>
        <p:nvPicPr>
          <p:cNvPr id="56" name="Google Shape;56;p13" title="WhatsApp Image 2026-05-19 at 07.56.17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86450" y="211375"/>
            <a:ext cx="1510800" cy="15108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22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741B47"/>
                </a:solidFill>
                <a:latin typeface="Pacifico"/>
                <a:ea typeface="Pacifico"/>
                <a:cs typeface="Pacifico"/>
                <a:sym typeface="Pacifico"/>
              </a:rPr>
              <a:t>Wat voor boerderij is kenmerkend voor Giethoorn?</a:t>
            </a:r>
            <a:endParaRPr>
              <a:solidFill>
                <a:srgbClr val="741B47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28" name="Google Shape;128;p22"/>
          <p:cNvSpPr txBox="1"/>
          <p:nvPr>
            <p:ph idx="1" type="subTitle"/>
          </p:nvPr>
        </p:nvSpPr>
        <p:spPr>
          <a:xfrm>
            <a:off x="311700" y="2834125"/>
            <a:ext cx="8520600" cy="16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C.	Bultrugboerderij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9" name="Google Shape;129;p22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Georgia"/>
                <a:ea typeface="Georgia"/>
                <a:cs typeface="Georgia"/>
                <a:sym typeface="Georgia"/>
              </a:rPr>
              <a:t>4</a:t>
            </a:r>
            <a:endParaRPr sz="35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3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51C75"/>
                </a:solidFill>
                <a:latin typeface="Pacifico"/>
                <a:ea typeface="Pacifico"/>
                <a:cs typeface="Pacifico"/>
                <a:sym typeface="Pacifico"/>
              </a:rPr>
              <a:t>Wat is het traditionele vervoersmiddel in Giethoorn? </a:t>
            </a:r>
            <a:endParaRPr>
              <a:solidFill>
                <a:srgbClr val="351C75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36" name="Google Shape;136;p23"/>
          <p:cNvSpPr txBox="1"/>
          <p:nvPr>
            <p:ph idx="1" type="subTitle"/>
          </p:nvPr>
        </p:nvSpPr>
        <p:spPr>
          <a:xfrm>
            <a:off x="311700" y="2834125"/>
            <a:ext cx="8520600" cy="173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De punter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De sloep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De kano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7" name="Google Shape;137;p23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Georgia"/>
                <a:ea typeface="Georgia"/>
                <a:cs typeface="Georgia"/>
                <a:sym typeface="Georgia"/>
              </a:rPr>
              <a:t>5</a:t>
            </a:r>
            <a:endParaRPr sz="35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24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741B47"/>
                </a:solidFill>
                <a:latin typeface="Pacifico"/>
                <a:ea typeface="Pacifico"/>
                <a:cs typeface="Pacifico"/>
                <a:sym typeface="Pacifico"/>
              </a:rPr>
              <a:t>Wat is het traditionele vervoersmiddel in Giethoorn? </a:t>
            </a:r>
            <a:endParaRPr>
              <a:solidFill>
                <a:srgbClr val="741B47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44" name="Google Shape;144;p24"/>
          <p:cNvSpPr txBox="1"/>
          <p:nvPr>
            <p:ph idx="1" type="subTitle"/>
          </p:nvPr>
        </p:nvSpPr>
        <p:spPr>
          <a:xfrm>
            <a:off x="311700" y="2834125"/>
            <a:ext cx="8520600" cy="173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De punter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5" name="Google Shape;145;p24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Georgia"/>
                <a:ea typeface="Georgia"/>
                <a:cs typeface="Georgia"/>
                <a:sym typeface="Georgia"/>
              </a:rPr>
              <a:t>5</a:t>
            </a:r>
            <a:endParaRPr sz="35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25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51C75"/>
                </a:solidFill>
                <a:latin typeface="Pacifico"/>
                <a:ea typeface="Pacifico"/>
                <a:cs typeface="Pacifico"/>
                <a:sym typeface="Pacifico"/>
              </a:rPr>
              <a:t>Hoeveel bruggen heeft Giethoorn?</a:t>
            </a:r>
            <a:endParaRPr>
              <a:solidFill>
                <a:srgbClr val="351C75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52" name="Google Shape;152;p25"/>
          <p:cNvSpPr txBox="1"/>
          <p:nvPr>
            <p:ph idx="1" type="subTitle"/>
          </p:nvPr>
        </p:nvSpPr>
        <p:spPr>
          <a:xfrm>
            <a:off x="311700" y="2834125"/>
            <a:ext cx="8520600" cy="20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351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93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177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212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3" name="Google Shape;153;p25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Georgia"/>
                <a:ea typeface="Georgia"/>
                <a:cs typeface="Georgia"/>
                <a:sym typeface="Georgia"/>
              </a:rPr>
              <a:t>6</a:t>
            </a:r>
            <a:endParaRPr sz="35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6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741B47"/>
                </a:solidFill>
                <a:latin typeface="Pacifico"/>
                <a:ea typeface="Pacifico"/>
                <a:cs typeface="Pacifico"/>
                <a:sym typeface="Pacifico"/>
              </a:rPr>
              <a:t>Hoeveel bruggen heeft Giethoorn?</a:t>
            </a:r>
            <a:endParaRPr>
              <a:solidFill>
                <a:srgbClr val="741B47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60" name="Google Shape;160;p26"/>
          <p:cNvSpPr txBox="1"/>
          <p:nvPr>
            <p:ph idx="1" type="subTitle"/>
          </p:nvPr>
        </p:nvSpPr>
        <p:spPr>
          <a:xfrm>
            <a:off x="311700" y="2834125"/>
            <a:ext cx="8520600" cy="20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C.	177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1" name="Google Shape;161;p26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Georgia"/>
                <a:ea typeface="Georgia"/>
                <a:cs typeface="Georgia"/>
                <a:sym typeface="Georgia"/>
              </a:rPr>
              <a:t>6</a:t>
            </a:r>
            <a:endParaRPr sz="35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7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51C75"/>
                </a:solidFill>
                <a:latin typeface="Pacifico"/>
                <a:ea typeface="Pacifico"/>
                <a:cs typeface="Pacifico"/>
                <a:sym typeface="Pacifico"/>
              </a:rPr>
              <a:t>Waarvoor zijn aanvankelijk de grachten gegraven?</a:t>
            </a:r>
            <a:endParaRPr>
              <a:solidFill>
                <a:srgbClr val="351C75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68" name="Google Shape;168;p27"/>
          <p:cNvSpPr txBox="1"/>
          <p:nvPr>
            <p:ph idx="1" type="subTitle"/>
          </p:nvPr>
        </p:nvSpPr>
        <p:spPr>
          <a:xfrm>
            <a:off x="311700" y="2834125"/>
            <a:ext cx="8520600" cy="187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Afvoer van turf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Vervoer van hooi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Transport van landbouwproducten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9" name="Google Shape;169;p27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Georgia"/>
                <a:ea typeface="Georgia"/>
                <a:cs typeface="Georgia"/>
                <a:sym typeface="Georgia"/>
              </a:rPr>
              <a:t>7</a:t>
            </a:r>
            <a:endParaRPr sz="35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8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741B47"/>
                </a:solidFill>
                <a:latin typeface="Pacifico"/>
                <a:ea typeface="Pacifico"/>
                <a:cs typeface="Pacifico"/>
                <a:sym typeface="Pacifico"/>
              </a:rPr>
              <a:t>Waarvoor zijn aanvankelijk de grachten gegraven?</a:t>
            </a:r>
            <a:endParaRPr>
              <a:solidFill>
                <a:srgbClr val="741B47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76" name="Google Shape;176;p28"/>
          <p:cNvSpPr txBox="1"/>
          <p:nvPr>
            <p:ph idx="1" type="subTitle"/>
          </p:nvPr>
        </p:nvSpPr>
        <p:spPr>
          <a:xfrm>
            <a:off x="311700" y="2834125"/>
            <a:ext cx="8520600" cy="187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Afvoer van turf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7" name="Google Shape;177;p28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Georgia"/>
                <a:ea typeface="Georgia"/>
                <a:cs typeface="Georgia"/>
                <a:sym typeface="Georgia"/>
              </a:rPr>
              <a:t>7</a:t>
            </a:r>
            <a:endParaRPr sz="35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9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51C75"/>
                </a:solidFill>
                <a:latin typeface="Pacifico"/>
                <a:ea typeface="Pacifico"/>
                <a:cs typeface="Pacifico"/>
                <a:sym typeface="Pacifico"/>
              </a:rPr>
              <a:t>In welke stijl is Villa Rams Woerthe gebouwd?</a:t>
            </a:r>
            <a:endParaRPr>
              <a:solidFill>
                <a:srgbClr val="351C75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84" name="Google Shape;184;p29"/>
          <p:cNvSpPr txBox="1"/>
          <p:nvPr>
            <p:ph idx="1" type="subTitle"/>
          </p:nvPr>
        </p:nvSpPr>
        <p:spPr>
          <a:xfrm>
            <a:off x="311700" y="2834125"/>
            <a:ext cx="8520600" cy="172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Neoclassicisme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Art Nouveau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De Stijl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5" name="Google Shape;185;p29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Georgia"/>
                <a:ea typeface="Georgia"/>
                <a:cs typeface="Georgia"/>
                <a:sym typeface="Georgia"/>
              </a:rPr>
              <a:t>8</a:t>
            </a:r>
            <a:endParaRPr sz="35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30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741B47"/>
                </a:solidFill>
                <a:latin typeface="Pacifico"/>
                <a:ea typeface="Pacifico"/>
                <a:cs typeface="Pacifico"/>
                <a:sym typeface="Pacifico"/>
              </a:rPr>
              <a:t>In welke stijl is Villa Rams Woerthe gebouwd?</a:t>
            </a:r>
            <a:endParaRPr>
              <a:solidFill>
                <a:srgbClr val="741B47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92" name="Google Shape;192;p30"/>
          <p:cNvSpPr txBox="1"/>
          <p:nvPr>
            <p:ph idx="1" type="subTitle"/>
          </p:nvPr>
        </p:nvSpPr>
        <p:spPr>
          <a:xfrm>
            <a:off x="311700" y="2834125"/>
            <a:ext cx="8192700" cy="172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B.	Art Nouveau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3" name="Google Shape;193;p30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Georgia"/>
                <a:ea typeface="Georgia"/>
                <a:cs typeface="Georgia"/>
                <a:sym typeface="Georgia"/>
              </a:rPr>
              <a:t>8</a:t>
            </a:r>
            <a:endParaRPr sz="3500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94" name="Google Shape;194;p30" title="Schermopname (83).png"/>
          <p:cNvPicPr preferRelativeResize="0"/>
          <p:nvPr/>
        </p:nvPicPr>
        <p:blipFill rotWithShape="1">
          <a:blip r:embed="rId4">
            <a:alphaModFix/>
          </a:blip>
          <a:srcRect b="22739" l="11072" r="62217" t="34798"/>
          <a:stretch/>
        </p:blipFill>
        <p:spPr>
          <a:xfrm>
            <a:off x="311700" y="2605475"/>
            <a:ext cx="2442576" cy="218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0" title="Schermopname (84).png"/>
          <p:cNvPicPr preferRelativeResize="0"/>
          <p:nvPr/>
        </p:nvPicPr>
        <p:blipFill rotWithShape="1">
          <a:blip r:embed="rId5">
            <a:alphaModFix/>
          </a:blip>
          <a:srcRect b="15211" l="30119" r="35506" t="30154"/>
          <a:stretch/>
        </p:blipFill>
        <p:spPr>
          <a:xfrm>
            <a:off x="6389725" y="2571750"/>
            <a:ext cx="2442576" cy="218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31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51C75"/>
                </a:solidFill>
                <a:latin typeface="Pacifico"/>
                <a:ea typeface="Pacifico"/>
                <a:cs typeface="Pacifico"/>
                <a:sym typeface="Pacifico"/>
              </a:rPr>
              <a:t>Naar welke Friese stad trokken rond 1760 veel Gietersen?</a:t>
            </a:r>
            <a:endParaRPr>
              <a:solidFill>
                <a:srgbClr val="351C75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202" name="Google Shape;202;p31"/>
          <p:cNvSpPr txBox="1"/>
          <p:nvPr>
            <p:ph idx="1" type="subTitle"/>
          </p:nvPr>
        </p:nvSpPr>
        <p:spPr>
          <a:xfrm>
            <a:off x="311700" y="2834125"/>
            <a:ext cx="8520600" cy="168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Sneek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Leeuwarden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Heerenveen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3" name="Google Shape;203;p31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Georgia"/>
                <a:ea typeface="Georgia"/>
                <a:cs typeface="Georgia"/>
                <a:sym typeface="Georgia"/>
              </a:rPr>
              <a:t>9</a:t>
            </a:r>
            <a:endParaRPr sz="35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300">
                <a:solidFill>
                  <a:srgbClr val="351C75"/>
                </a:solidFill>
                <a:latin typeface="Pacifico"/>
                <a:ea typeface="Pacifico"/>
                <a:cs typeface="Pacifico"/>
                <a:sym typeface="Pacifico"/>
              </a:rPr>
              <a:t>Hoe wordt Giethoorn ook wel genoemd?</a:t>
            </a:r>
            <a:endParaRPr sz="5300">
              <a:solidFill>
                <a:srgbClr val="351C75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63" name="Google Shape;63;p14"/>
          <p:cNvSpPr txBox="1"/>
          <p:nvPr>
            <p:ph idx="1" type="subTitle"/>
          </p:nvPr>
        </p:nvSpPr>
        <p:spPr>
          <a:xfrm>
            <a:off x="311700" y="2834125"/>
            <a:ext cx="8520600" cy="164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De Malediven van Europa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Venetië van het Noorden/Hollands Venetië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Nederlands China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4" name="Google Shape;64;p14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Georgia"/>
                <a:ea typeface="Georgia"/>
                <a:cs typeface="Georgia"/>
                <a:sym typeface="Georgia"/>
              </a:rPr>
              <a:t>1</a:t>
            </a:r>
            <a:endParaRPr sz="35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32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741B47"/>
                </a:solidFill>
                <a:latin typeface="Pacifico"/>
                <a:ea typeface="Pacifico"/>
                <a:cs typeface="Pacifico"/>
                <a:sym typeface="Pacifico"/>
              </a:rPr>
              <a:t>Naar welke Friese stad trokken rond 1760 veel Gietersen?</a:t>
            </a:r>
            <a:endParaRPr>
              <a:solidFill>
                <a:srgbClr val="741B47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210" name="Google Shape;210;p32"/>
          <p:cNvSpPr txBox="1"/>
          <p:nvPr>
            <p:ph idx="1" type="subTitle"/>
          </p:nvPr>
        </p:nvSpPr>
        <p:spPr>
          <a:xfrm>
            <a:off x="311700" y="2834125"/>
            <a:ext cx="8520600" cy="168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C. 	Heerenveen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11" name="Google Shape;211;p32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Georgia"/>
                <a:ea typeface="Georgia"/>
                <a:cs typeface="Georgia"/>
                <a:sym typeface="Georgia"/>
              </a:rPr>
              <a:t>9</a:t>
            </a:r>
            <a:endParaRPr sz="35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33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51C75"/>
                </a:solidFill>
                <a:latin typeface="Pacifico"/>
                <a:ea typeface="Pacifico"/>
                <a:cs typeface="Pacifico"/>
                <a:sym typeface="Pacifico"/>
              </a:rPr>
              <a:t>Hoeveel toeristen komen er jaarlijks naar Giethoorn?</a:t>
            </a:r>
            <a:endParaRPr>
              <a:solidFill>
                <a:srgbClr val="351C75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218" name="Google Shape;218;p33"/>
          <p:cNvSpPr txBox="1"/>
          <p:nvPr>
            <p:ph idx="1" type="subTitle"/>
          </p:nvPr>
        </p:nvSpPr>
        <p:spPr>
          <a:xfrm>
            <a:off x="311700" y="2834125"/>
            <a:ext cx="8520600" cy="20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Naar schatting zo’n: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500.000 - 1 miljoen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1 - 1,5 miljoen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1,5 - 2 miljoen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2 - 2,5 miljoen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19" name="Google Shape;219;p33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>
                <a:latin typeface="Georgia"/>
                <a:ea typeface="Georgia"/>
                <a:cs typeface="Georgia"/>
                <a:sym typeface="Georgia"/>
              </a:rPr>
              <a:t>10</a:t>
            </a:r>
            <a:endParaRPr sz="29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34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741B47"/>
                </a:solidFill>
                <a:latin typeface="Pacifico"/>
                <a:ea typeface="Pacifico"/>
                <a:cs typeface="Pacifico"/>
                <a:sym typeface="Pacifico"/>
              </a:rPr>
              <a:t>Hoeveel toeristen komen er jaarlijks naar Giethoorn?</a:t>
            </a:r>
            <a:endParaRPr>
              <a:solidFill>
                <a:srgbClr val="741B47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226" name="Google Shape;226;p34"/>
          <p:cNvSpPr txBox="1"/>
          <p:nvPr>
            <p:ph idx="1" type="subTitle"/>
          </p:nvPr>
        </p:nvSpPr>
        <p:spPr>
          <a:xfrm>
            <a:off x="311700" y="2834125"/>
            <a:ext cx="8520600" cy="20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Naar schatting zo’n: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B. 1 - 1,5 miljoen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27" name="Google Shape;227;p34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>
                <a:latin typeface="Georgia"/>
                <a:ea typeface="Georgia"/>
                <a:cs typeface="Georgia"/>
                <a:sym typeface="Georgia"/>
              </a:rPr>
              <a:t>10</a:t>
            </a:r>
            <a:endParaRPr sz="29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35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51C75"/>
                </a:solidFill>
                <a:latin typeface="Pacifico"/>
                <a:ea typeface="Pacifico"/>
                <a:cs typeface="Pacifico"/>
                <a:sym typeface="Pacifico"/>
              </a:rPr>
              <a:t>In welk museum ervaar je het historische leven van Giethoorn?</a:t>
            </a:r>
            <a:endParaRPr>
              <a:solidFill>
                <a:srgbClr val="351C75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234" name="Google Shape;234;p35"/>
          <p:cNvSpPr txBox="1"/>
          <p:nvPr>
            <p:ph idx="1" type="subTitle"/>
          </p:nvPr>
        </p:nvSpPr>
        <p:spPr>
          <a:xfrm>
            <a:off x="311700" y="2834125"/>
            <a:ext cx="8520600" cy="14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’t Olde Maat Uus Museum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Museum De Oude Aarde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5" name="Google Shape;235;p35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>
                <a:latin typeface="Georgia"/>
                <a:ea typeface="Georgia"/>
                <a:cs typeface="Georgia"/>
                <a:sym typeface="Georgia"/>
              </a:rPr>
              <a:t>11</a:t>
            </a:r>
            <a:endParaRPr sz="29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36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741B47"/>
                </a:solidFill>
                <a:latin typeface="Pacifico"/>
                <a:ea typeface="Pacifico"/>
                <a:cs typeface="Pacifico"/>
                <a:sym typeface="Pacifico"/>
              </a:rPr>
              <a:t>In welk museum ervaar je het historische leven van Giethoorn?</a:t>
            </a:r>
            <a:endParaRPr>
              <a:solidFill>
                <a:srgbClr val="741B47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242" name="Google Shape;242;p36"/>
          <p:cNvSpPr txBox="1"/>
          <p:nvPr>
            <p:ph idx="1" type="subTitle"/>
          </p:nvPr>
        </p:nvSpPr>
        <p:spPr>
          <a:xfrm>
            <a:off x="311700" y="2364400"/>
            <a:ext cx="8520600" cy="14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’t Olde Maat Uus Museum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3" name="Google Shape;243;p36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>
                <a:latin typeface="Georgia"/>
                <a:ea typeface="Georgia"/>
                <a:cs typeface="Georgia"/>
                <a:sym typeface="Georgia"/>
              </a:rPr>
              <a:t>11</a:t>
            </a:r>
            <a:endParaRPr sz="2900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44" name="Google Shape;244;p36" title="Schermopname (85).png"/>
          <p:cNvPicPr preferRelativeResize="0"/>
          <p:nvPr/>
        </p:nvPicPr>
        <p:blipFill rotWithShape="1">
          <a:blip r:embed="rId4">
            <a:alphaModFix/>
          </a:blip>
          <a:srcRect b="30503" l="64109" r="7381" t="31825"/>
          <a:stretch/>
        </p:blipFill>
        <p:spPr>
          <a:xfrm>
            <a:off x="311700" y="2975700"/>
            <a:ext cx="2606976" cy="193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6" title="Schermopname (86).png"/>
          <p:cNvPicPr preferRelativeResize="0"/>
          <p:nvPr/>
        </p:nvPicPr>
        <p:blipFill rotWithShape="1">
          <a:blip r:embed="rId5">
            <a:alphaModFix/>
          </a:blip>
          <a:srcRect b="30486" l="66291" r="10207" t="41872"/>
          <a:stretch/>
        </p:blipFill>
        <p:spPr>
          <a:xfrm>
            <a:off x="3107588" y="2975700"/>
            <a:ext cx="2928821" cy="193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6" title="Schermopname (87).png"/>
          <p:cNvPicPr preferRelativeResize="0"/>
          <p:nvPr/>
        </p:nvPicPr>
        <p:blipFill rotWithShape="1">
          <a:blip r:embed="rId6">
            <a:alphaModFix/>
          </a:blip>
          <a:srcRect b="34613" l="65007" r="8023" t="30684"/>
          <a:stretch/>
        </p:blipFill>
        <p:spPr>
          <a:xfrm>
            <a:off x="6225325" y="2975700"/>
            <a:ext cx="2676974" cy="193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37"/>
          <p:cNvSpPr txBox="1"/>
          <p:nvPr>
            <p:ph type="ctrTitle"/>
          </p:nvPr>
        </p:nvSpPr>
        <p:spPr>
          <a:xfrm>
            <a:off x="311708" y="7327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51C75"/>
                </a:solidFill>
                <a:latin typeface="Pacifico"/>
                <a:ea typeface="Pacifico"/>
                <a:cs typeface="Pacifico"/>
                <a:sym typeface="Pacifico"/>
              </a:rPr>
              <a:t>Wat wordt er in Scheepswerf Schreur en Scheepswerf Wildeboer gebouwd?</a:t>
            </a:r>
            <a:endParaRPr>
              <a:solidFill>
                <a:srgbClr val="351C75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253" name="Google Shape;253;p37"/>
          <p:cNvSpPr txBox="1"/>
          <p:nvPr>
            <p:ph idx="1" type="subTitle"/>
          </p:nvPr>
        </p:nvSpPr>
        <p:spPr>
          <a:xfrm>
            <a:off x="311700" y="2834125"/>
            <a:ext cx="8520600" cy="159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Fluisterboten en sloepen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Gieterse punters &amp; streekeigen platbodums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Skûtsjes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54" name="Google Shape;254;p37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>
                <a:latin typeface="Georgia"/>
                <a:ea typeface="Georgia"/>
                <a:cs typeface="Georgia"/>
                <a:sym typeface="Georgia"/>
              </a:rPr>
              <a:t>12</a:t>
            </a:r>
            <a:endParaRPr sz="29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38"/>
          <p:cNvSpPr txBox="1"/>
          <p:nvPr>
            <p:ph type="ctrTitle"/>
          </p:nvPr>
        </p:nvSpPr>
        <p:spPr>
          <a:xfrm>
            <a:off x="311708" y="7327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741B47"/>
                </a:solidFill>
                <a:latin typeface="Pacifico"/>
                <a:ea typeface="Pacifico"/>
                <a:cs typeface="Pacifico"/>
                <a:sym typeface="Pacifico"/>
              </a:rPr>
              <a:t>Wat wordt er in Scheepswerf Schreur en scheepswerf Wildeboer gebouwd?</a:t>
            </a:r>
            <a:endParaRPr>
              <a:solidFill>
                <a:srgbClr val="741B47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261" name="Google Shape;261;p38"/>
          <p:cNvSpPr txBox="1"/>
          <p:nvPr>
            <p:ph idx="1" type="subTitle"/>
          </p:nvPr>
        </p:nvSpPr>
        <p:spPr>
          <a:xfrm>
            <a:off x="311700" y="2834125"/>
            <a:ext cx="8520600" cy="159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B.	Gieterse punters &amp; streekeigen platbodums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2" name="Google Shape;262;p38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>
                <a:latin typeface="Georgia"/>
                <a:ea typeface="Georgia"/>
                <a:cs typeface="Georgia"/>
                <a:sym typeface="Georgia"/>
              </a:rPr>
              <a:t>12</a:t>
            </a:r>
            <a:endParaRPr sz="29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39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51C75"/>
                </a:solidFill>
                <a:latin typeface="Pacifico"/>
                <a:ea typeface="Pacifico"/>
                <a:cs typeface="Pacifico"/>
                <a:sym typeface="Pacifico"/>
              </a:rPr>
              <a:t>Welke kleur keramiek maken ze o.a. </a:t>
            </a:r>
            <a:r>
              <a:rPr lang="en-GB">
                <a:solidFill>
                  <a:srgbClr val="351C75"/>
                </a:solidFill>
                <a:latin typeface="Pacifico"/>
                <a:ea typeface="Pacifico"/>
                <a:cs typeface="Pacifico"/>
                <a:sym typeface="Pacifico"/>
              </a:rPr>
              <a:t>i</a:t>
            </a:r>
            <a:r>
              <a:rPr lang="en-GB">
                <a:solidFill>
                  <a:srgbClr val="351C75"/>
                </a:solidFill>
                <a:latin typeface="Pacifico"/>
                <a:ea typeface="Pacifico"/>
                <a:cs typeface="Pacifico"/>
                <a:sym typeface="Pacifico"/>
              </a:rPr>
              <a:t>n Pottenbakkerij Rhoda?</a:t>
            </a:r>
            <a:endParaRPr>
              <a:solidFill>
                <a:srgbClr val="351C75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269" name="Google Shape;269;p39"/>
          <p:cNvSpPr txBox="1"/>
          <p:nvPr>
            <p:ph idx="1" type="subTitle"/>
          </p:nvPr>
        </p:nvSpPr>
        <p:spPr>
          <a:xfrm>
            <a:off x="311700" y="2834125"/>
            <a:ext cx="8520600" cy="17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Gieters groen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Steenwijks sepia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Gieters blauw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Delfts blauw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70" name="Google Shape;270;p39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>
                <a:latin typeface="Georgia"/>
                <a:ea typeface="Georgia"/>
                <a:cs typeface="Georgia"/>
                <a:sym typeface="Georgia"/>
              </a:rPr>
              <a:t>13</a:t>
            </a:r>
            <a:endParaRPr sz="29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40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741B47"/>
                </a:solidFill>
                <a:latin typeface="Pacifico"/>
                <a:ea typeface="Pacifico"/>
                <a:cs typeface="Pacifico"/>
                <a:sym typeface="Pacifico"/>
              </a:rPr>
              <a:t>Welke kleur keramiek maken ze o.a. in Pottenbakkerij Rhoda?</a:t>
            </a:r>
            <a:endParaRPr>
              <a:solidFill>
                <a:srgbClr val="741B47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277" name="Google Shape;277;p40"/>
          <p:cNvSpPr txBox="1"/>
          <p:nvPr>
            <p:ph idx="1" type="subTitle"/>
          </p:nvPr>
        </p:nvSpPr>
        <p:spPr>
          <a:xfrm>
            <a:off x="311700" y="2834125"/>
            <a:ext cx="8520600" cy="17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C.	Gieters blauw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78" name="Google Shape;278;p40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>
                <a:latin typeface="Georgia"/>
                <a:ea typeface="Georgia"/>
                <a:cs typeface="Georgia"/>
                <a:sym typeface="Georgia"/>
              </a:rPr>
              <a:t>13</a:t>
            </a:r>
            <a:endParaRPr sz="29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41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51C75"/>
                </a:solidFill>
                <a:latin typeface="Pacifico"/>
                <a:ea typeface="Pacifico"/>
                <a:cs typeface="Pacifico"/>
                <a:sym typeface="Pacifico"/>
              </a:rPr>
              <a:t>Kun je met de auto door het centrum van Giethoorn?</a:t>
            </a:r>
            <a:endParaRPr>
              <a:solidFill>
                <a:srgbClr val="351C75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285" name="Google Shape;285;p41"/>
          <p:cNvSpPr txBox="1"/>
          <p:nvPr>
            <p:ph idx="1" type="subTitle"/>
          </p:nvPr>
        </p:nvSpPr>
        <p:spPr>
          <a:xfrm>
            <a:off x="311700" y="2834125"/>
            <a:ext cx="8520600" cy="17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Ja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Nee, alleen per boot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Nee, alleen te voet of met de fiets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86" name="Google Shape;286;p41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>
                <a:latin typeface="Georgia"/>
                <a:ea typeface="Georgia"/>
                <a:cs typeface="Georgia"/>
                <a:sym typeface="Georgia"/>
              </a:rPr>
              <a:t>14</a:t>
            </a:r>
            <a:endParaRPr sz="29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5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300">
                <a:solidFill>
                  <a:srgbClr val="741B47"/>
                </a:solidFill>
                <a:latin typeface="Pacifico"/>
                <a:ea typeface="Pacifico"/>
                <a:cs typeface="Pacifico"/>
                <a:sym typeface="Pacifico"/>
              </a:rPr>
              <a:t>Hoe wordt Giethoorn ook wel genoemd?</a:t>
            </a:r>
            <a:endParaRPr sz="5300">
              <a:solidFill>
                <a:srgbClr val="741B47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71" name="Google Shape;71;p15"/>
          <p:cNvSpPr txBox="1"/>
          <p:nvPr>
            <p:ph idx="1" type="subTitle"/>
          </p:nvPr>
        </p:nvSpPr>
        <p:spPr>
          <a:xfrm>
            <a:off x="311700" y="2834125"/>
            <a:ext cx="8520600" cy="164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B.	 Venetië van het Noorden/Hollands Venetië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2" name="Google Shape;72;p15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Georgia"/>
                <a:ea typeface="Georgia"/>
                <a:cs typeface="Georgia"/>
                <a:sym typeface="Georgia"/>
              </a:rPr>
              <a:t>1</a:t>
            </a:r>
            <a:endParaRPr sz="35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42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741B47"/>
                </a:solidFill>
                <a:latin typeface="Pacifico"/>
                <a:ea typeface="Pacifico"/>
                <a:cs typeface="Pacifico"/>
                <a:sym typeface="Pacifico"/>
              </a:rPr>
              <a:t>Kun je met de auto door het centrum van Giethoorn?</a:t>
            </a:r>
            <a:endParaRPr>
              <a:solidFill>
                <a:srgbClr val="741B47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293" name="Google Shape;293;p42"/>
          <p:cNvSpPr txBox="1"/>
          <p:nvPr>
            <p:ph idx="1" type="subTitle"/>
          </p:nvPr>
        </p:nvSpPr>
        <p:spPr>
          <a:xfrm>
            <a:off x="311700" y="2834125"/>
            <a:ext cx="8520600" cy="17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C.	Nee, alleen te voet of met de fiets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94" name="Google Shape;294;p42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>
                <a:latin typeface="Georgia"/>
                <a:ea typeface="Georgia"/>
                <a:cs typeface="Georgia"/>
                <a:sym typeface="Georgia"/>
              </a:rPr>
              <a:t>14</a:t>
            </a:r>
            <a:endParaRPr sz="29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43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51C75"/>
                </a:solidFill>
                <a:latin typeface="Pacifico"/>
                <a:ea typeface="Pacifico"/>
                <a:cs typeface="Pacifico"/>
                <a:sym typeface="Pacifico"/>
              </a:rPr>
              <a:t>Waar kun je brutalistische architectuur vinden in de buurt?</a:t>
            </a:r>
            <a:endParaRPr>
              <a:solidFill>
                <a:srgbClr val="351C75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301" name="Google Shape;301;p43"/>
          <p:cNvSpPr txBox="1"/>
          <p:nvPr>
            <p:ph idx="1" type="subTitle"/>
          </p:nvPr>
        </p:nvSpPr>
        <p:spPr>
          <a:xfrm>
            <a:off x="311700" y="2834125"/>
            <a:ext cx="8520600" cy="162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De Weerribben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Het Waterloopbos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De Wieden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02" name="Google Shape;302;p43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>
                <a:latin typeface="Georgia"/>
                <a:ea typeface="Georgia"/>
                <a:cs typeface="Georgia"/>
                <a:sym typeface="Georgia"/>
              </a:rPr>
              <a:t>15</a:t>
            </a:r>
            <a:endParaRPr sz="29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44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741B47"/>
                </a:solidFill>
                <a:latin typeface="Pacifico"/>
                <a:ea typeface="Pacifico"/>
                <a:cs typeface="Pacifico"/>
                <a:sym typeface="Pacifico"/>
              </a:rPr>
              <a:t>Waar kun je brutalistische architectuur vinden in de buurt?</a:t>
            </a:r>
            <a:endParaRPr>
              <a:solidFill>
                <a:srgbClr val="741B47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309" name="Google Shape;309;p44"/>
          <p:cNvSpPr txBox="1"/>
          <p:nvPr>
            <p:ph idx="1" type="subTitle"/>
          </p:nvPr>
        </p:nvSpPr>
        <p:spPr>
          <a:xfrm>
            <a:off x="311700" y="2834125"/>
            <a:ext cx="8063400" cy="162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B.	Het Waterloopbos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10" name="Google Shape;310;p44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>
                <a:latin typeface="Georgia"/>
                <a:ea typeface="Georgia"/>
                <a:cs typeface="Georgia"/>
                <a:sym typeface="Georgia"/>
              </a:rPr>
              <a:t>15</a:t>
            </a:r>
            <a:endParaRPr sz="2900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11" name="Google Shape;311;p44" title="Schermopname (88).png"/>
          <p:cNvPicPr preferRelativeResize="0"/>
          <p:nvPr/>
        </p:nvPicPr>
        <p:blipFill rotWithShape="1">
          <a:blip r:embed="rId4">
            <a:alphaModFix/>
          </a:blip>
          <a:srcRect b="29820" l="64365" r="7509" t="36161"/>
          <a:stretch/>
        </p:blipFill>
        <p:spPr>
          <a:xfrm>
            <a:off x="194275" y="2769863"/>
            <a:ext cx="2571749" cy="1749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44" title="Schermopname (89).png"/>
          <p:cNvPicPr preferRelativeResize="0"/>
          <p:nvPr/>
        </p:nvPicPr>
        <p:blipFill rotWithShape="1">
          <a:blip r:embed="rId5">
            <a:alphaModFix/>
          </a:blip>
          <a:srcRect b="37564" l="64910" r="8476" t="30917"/>
          <a:stretch/>
        </p:blipFill>
        <p:spPr>
          <a:xfrm>
            <a:off x="6371150" y="2769875"/>
            <a:ext cx="2626450" cy="174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45"/>
          <p:cNvSpPr txBox="1"/>
          <p:nvPr>
            <p:ph type="ctrTitle"/>
          </p:nvPr>
        </p:nvSpPr>
        <p:spPr>
          <a:xfrm>
            <a:off x="370433" y="-41800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51C75"/>
                </a:solidFill>
                <a:latin typeface="Pacifico"/>
                <a:ea typeface="Pacifico"/>
                <a:cs typeface="Pacifico"/>
                <a:sym typeface="Pacifico"/>
              </a:rPr>
              <a:t>Antwoorden:</a:t>
            </a:r>
            <a:endParaRPr>
              <a:solidFill>
                <a:srgbClr val="351C75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319" name="Google Shape;319;p45"/>
          <p:cNvSpPr txBox="1"/>
          <p:nvPr>
            <p:ph idx="1" type="subTitle"/>
          </p:nvPr>
        </p:nvSpPr>
        <p:spPr>
          <a:xfrm>
            <a:off x="311700" y="1634600"/>
            <a:ext cx="4260300" cy="326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rabi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B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rabi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A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rabi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rabi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rabi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A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rabi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rabi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A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20" name="Google Shape;320;p45"/>
          <p:cNvSpPr txBox="1"/>
          <p:nvPr>
            <p:ph idx="1" type="subTitle"/>
          </p:nvPr>
        </p:nvSpPr>
        <p:spPr>
          <a:xfrm>
            <a:off x="4572000" y="1634600"/>
            <a:ext cx="4260300" cy="326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rabicPeriod" startAt="8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B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rabicPeriod" startAt="8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rabicPeriod" startAt="8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B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rabicPeriod" startAt="8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A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rabicPeriod" startAt="8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B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rabicPeriod" startAt="8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rabicPeriod" startAt="8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rabicPeriod" startAt="8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B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6"/>
          <p:cNvSpPr txBox="1"/>
          <p:nvPr>
            <p:ph idx="1" type="subTitle"/>
          </p:nvPr>
        </p:nvSpPr>
        <p:spPr>
          <a:xfrm>
            <a:off x="311700" y="330385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Bedankt voor het meedoen!</a:t>
            </a:r>
            <a:endParaRPr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26" name="Google Shape;326;p46"/>
          <p:cNvSpPr/>
          <p:nvPr/>
        </p:nvSpPr>
        <p:spPr>
          <a:xfrm>
            <a:off x="639975" y="1686083"/>
            <a:ext cx="7864052" cy="139643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gradFill>
                  <a:gsLst>
                    <a:gs pos="0">
                      <a:srgbClr val="FF00FF"/>
                    </a:gs>
                    <a:gs pos="100000">
                      <a:schemeClr val="lt1"/>
                    </a:gs>
                  </a:gsLst>
                  <a:lin ang="16200038" scaled="0"/>
                </a:gradFill>
                <a:latin typeface="Pacifico"/>
              </a:rPr>
              <a:t>De Giethoorn Quiz</a:t>
            </a:r>
          </a:p>
        </p:txBody>
      </p:sp>
      <p:pic>
        <p:nvPicPr>
          <p:cNvPr id="327" name="Google Shape;327;p46" title="WhatsApp Image 2026-05-19 at 07.56.17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86450" y="211375"/>
            <a:ext cx="1510800" cy="15108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5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6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51C75"/>
                </a:solidFill>
                <a:latin typeface="Pacifico"/>
                <a:ea typeface="Pacifico"/>
                <a:cs typeface="Pacifico"/>
                <a:sym typeface="Pacifico"/>
              </a:rPr>
              <a:t>Ligt Giethoorn bij een Nationaal Park?</a:t>
            </a:r>
            <a:endParaRPr>
              <a:solidFill>
                <a:srgbClr val="351C75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79" name="Google Shape;79;p16"/>
          <p:cNvSpPr txBox="1"/>
          <p:nvPr>
            <p:ph idx="1" type="subTitle"/>
          </p:nvPr>
        </p:nvSpPr>
        <p:spPr>
          <a:xfrm>
            <a:off x="311700" y="2834125"/>
            <a:ext cx="8520600" cy="191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Ja, bij NP Weerribben-Wieden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Ja, bij NP Dwingelderveld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Nee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Nee, maar wel bij een natuurgebied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0" name="Google Shape;80;p16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Georgia"/>
                <a:ea typeface="Georgia"/>
                <a:cs typeface="Georgia"/>
                <a:sym typeface="Georgia"/>
              </a:rPr>
              <a:t>2</a:t>
            </a:r>
            <a:endParaRPr sz="35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7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741B47"/>
                </a:solidFill>
                <a:latin typeface="Pacifico"/>
                <a:ea typeface="Pacifico"/>
                <a:cs typeface="Pacifico"/>
                <a:sym typeface="Pacifico"/>
              </a:rPr>
              <a:t>Ligt Giethoorn bij een Nationaal Park?</a:t>
            </a:r>
            <a:endParaRPr>
              <a:solidFill>
                <a:srgbClr val="741B47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87" name="Google Shape;87;p17"/>
          <p:cNvSpPr txBox="1"/>
          <p:nvPr>
            <p:ph idx="1" type="subTitle"/>
          </p:nvPr>
        </p:nvSpPr>
        <p:spPr>
          <a:xfrm>
            <a:off x="311700" y="2834125"/>
            <a:ext cx="8520600" cy="191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Ja, bij NP Weerribben-Wieden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8" name="Google Shape;88;p17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Georgia"/>
                <a:ea typeface="Georgia"/>
                <a:cs typeface="Georgia"/>
                <a:sym typeface="Georgia"/>
              </a:rPr>
              <a:t>2</a:t>
            </a:r>
            <a:endParaRPr sz="35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8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51C75"/>
                </a:solidFill>
                <a:latin typeface="Pacifico"/>
                <a:ea typeface="Pacifico"/>
                <a:cs typeface="Pacifico"/>
                <a:sym typeface="Pacifico"/>
              </a:rPr>
              <a:t>Wat is de populairste activiteit in Giethoorn?</a:t>
            </a:r>
            <a:endParaRPr>
              <a:solidFill>
                <a:srgbClr val="351C75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95" name="Google Shape;95;p18"/>
          <p:cNvSpPr txBox="1"/>
          <p:nvPr>
            <p:ph idx="1" type="subTitle"/>
          </p:nvPr>
        </p:nvSpPr>
        <p:spPr>
          <a:xfrm>
            <a:off x="311700" y="2834125"/>
            <a:ext cx="8520600" cy="187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Fietsen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Wandelen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Boottocht maken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Musea bezoeken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6" name="Google Shape;96;p18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Georgia"/>
                <a:ea typeface="Georgia"/>
                <a:cs typeface="Georgia"/>
                <a:sym typeface="Georgia"/>
              </a:rPr>
              <a:t>3</a:t>
            </a:r>
            <a:endParaRPr sz="35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2" name="Google Shape;102;p19" title="Giethoorn-varen-bootje-huren-e1690901999710.jpg"/>
          <p:cNvPicPr preferRelativeResize="0"/>
          <p:nvPr/>
        </p:nvPicPr>
        <p:blipFill rotWithShape="1">
          <a:blip r:embed="rId4">
            <a:alphaModFix/>
          </a:blip>
          <a:srcRect b="0" l="15324" r="31764" t="0"/>
          <a:stretch/>
        </p:blipFill>
        <p:spPr>
          <a:xfrm>
            <a:off x="311700" y="2496825"/>
            <a:ext cx="2419098" cy="2216801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9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741B47"/>
                </a:solidFill>
                <a:latin typeface="Pacifico"/>
                <a:ea typeface="Pacifico"/>
                <a:cs typeface="Pacifico"/>
                <a:sym typeface="Pacifico"/>
              </a:rPr>
              <a:t>Wat is de populairste activiteit in Giethoorn?</a:t>
            </a:r>
            <a:endParaRPr>
              <a:solidFill>
                <a:srgbClr val="741B47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04" name="Google Shape;104;p19"/>
          <p:cNvSpPr txBox="1"/>
          <p:nvPr>
            <p:ph idx="1" type="subTitle"/>
          </p:nvPr>
        </p:nvSpPr>
        <p:spPr>
          <a:xfrm>
            <a:off x="311700" y="2834125"/>
            <a:ext cx="8133900" cy="187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C. Boottocht maken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5" name="Google Shape;105;p19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Georgia"/>
                <a:ea typeface="Georgia"/>
                <a:cs typeface="Georgia"/>
                <a:sym typeface="Georgia"/>
              </a:rPr>
              <a:t>3</a:t>
            </a:r>
            <a:endParaRPr sz="3500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6" name="Google Shape;106;p19" title="Schermopname (82).png"/>
          <p:cNvPicPr preferRelativeResize="0"/>
          <p:nvPr/>
        </p:nvPicPr>
        <p:blipFill rotWithShape="1">
          <a:blip r:embed="rId5">
            <a:alphaModFix/>
          </a:blip>
          <a:srcRect b="29723" l="67607" r="10442" t="34518"/>
          <a:stretch/>
        </p:blipFill>
        <p:spPr>
          <a:xfrm>
            <a:off x="6413200" y="2496825"/>
            <a:ext cx="2419099" cy="221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0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Georgia"/>
                <a:ea typeface="Georgia"/>
                <a:cs typeface="Georgia"/>
                <a:sym typeface="Georgia"/>
              </a:rPr>
              <a:t>3</a:t>
            </a:r>
            <a:endParaRPr sz="3500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13" name="Google Shape;113;p20" title="Schermopname (81).png"/>
          <p:cNvPicPr preferRelativeResize="0"/>
          <p:nvPr/>
        </p:nvPicPr>
        <p:blipFill rotWithShape="1">
          <a:blip r:embed="rId4">
            <a:alphaModFix/>
          </a:blip>
          <a:srcRect b="6764" l="11350" r="12320" t="15842"/>
          <a:stretch/>
        </p:blipFill>
        <p:spPr>
          <a:xfrm>
            <a:off x="1171988" y="632512"/>
            <a:ext cx="6800026" cy="3878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47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21"/>
          <p:cNvSpPr txBox="1"/>
          <p:nvPr>
            <p:ph type="ctrTitle"/>
          </p:nvPr>
        </p:nvSpPr>
        <p:spPr>
          <a:xfrm>
            <a:off x="311708" y="519150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51C75"/>
                </a:solidFill>
                <a:latin typeface="Pacifico"/>
                <a:ea typeface="Pacifico"/>
                <a:cs typeface="Pacifico"/>
                <a:sym typeface="Pacifico"/>
              </a:rPr>
              <a:t>Wat voor boerderij is kenmerkend voor Giethoorn?</a:t>
            </a:r>
            <a:endParaRPr>
              <a:solidFill>
                <a:srgbClr val="351C75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20" name="Google Shape;120;p21"/>
          <p:cNvSpPr txBox="1"/>
          <p:nvPr>
            <p:ph idx="1" type="subTitle"/>
          </p:nvPr>
        </p:nvSpPr>
        <p:spPr>
          <a:xfrm>
            <a:off x="311700" y="2834125"/>
            <a:ext cx="8520600" cy="16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Kop-hals-romp boerderij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Stolp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AutoNum type="alphaUcPeriod"/>
            </a:pPr>
            <a:r>
              <a:rPr lang="en-GB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Bultrugboerderij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1" name="Google Shape;121;p21"/>
          <p:cNvSpPr/>
          <p:nvPr/>
        </p:nvSpPr>
        <p:spPr>
          <a:xfrm>
            <a:off x="8128625" y="110375"/>
            <a:ext cx="868968" cy="622404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Georgia"/>
                <a:ea typeface="Georgia"/>
                <a:cs typeface="Georgia"/>
                <a:sym typeface="Georgia"/>
              </a:rPr>
              <a:t>4</a:t>
            </a:r>
            <a:endParaRPr sz="35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